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9" r:id="rId3"/>
  </p:sldMasterIdLst>
  <p:sldIdLst>
    <p:sldId id="256" r:id="rId4"/>
    <p:sldId id="261" r:id="rId5"/>
    <p:sldId id="262" r:id="rId6"/>
    <p:sldId id="263" r:id="rId7"/>
    <p:sldId id="265" r:id="rId8"/>
    <p:sldId id="278" r:id="rId9"/>
    <p:sldId id="269" r:id="rId10"/>
    <p:sldId id="283" r:id="rId11"/>
    <p:sldId id="284" r:id="rId12"/>
    <p:sldId id="285" r:id="rId13"/>
    <p:sldId id="274" r:id="rId14"/>
    <p:sldId id="279" r:id="rId15"/>
    <p:sldId id="282" r:id="rId16"/>
    <p:sldId id="295" r:id="rId17"/>
    <p:sldId id="286" r:id="rId18"/>
    <p:sldId id="287" r:id="rId19"/>
    <p:sldId id="290" r:id="rId20"/>
    <p:sldId id="289" r:id="rId21"/>
    <p:sldId id="291" r:id="rId22"/>
    <p:sldId id="292" r:id="rId23"/>
    <p:sldId id="293" r:id="rId24"/>
    <p:sldId id="294" r:id="rId25"/>
    <p:sldId id="268" r:id="rId26"/>
    <p:sldId id="296" r:id="rId27"/>
    <p:sldId id="297" r:id="rId28"/>
    <p:sldId id="298" r:id="rId29"/>
    <p:sldId id="300" r:id="rId30"/>
    <p:sldId id="29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2"/>
    <a:srgbClr val="E92203"/>
    <a:srgbClr val="007AA9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72" d="100"/>
          <a:sy n="72" d="100"/>
        </p:scale>
        <p:origin x="60" y="858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aidtoolkit.ed.gov/resources/counselors-handbook-2017-18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financialaidtoolkit.ed.gov/t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aid.ed.gov/sa/" TargetMode="External"/><Relationship Id="rId5" Type="http://schemas.openxmlformats.org/officeDocument/2006/relationships/hyperlink" Target="https://ies.ed.gov/ncee/wwc/PracticeGuide/11" TargetMode="External"/><Relationship Id="rId4" Type="http://schemas.openxmlformats.org/officeDocument/2006/relationships/hyperlink" Target="https://financialaidtoolkit.ed.gov/tk/training/nt4cm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-insight.org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ibrinfo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cas.org/posd/home" TargetMode="External"/><Relationship Id="rId5" Type="http://schemas.openxmlformats.org/officeDocument/2006/relationships/hyperlink" Target="https://www.nacacnet.org/globalassets/documents/knowledge-center/financing-college/f10_getting_past_sticker_shock_nacac_2015_final.pdf" TargetMode="External"/><Relationship Id="rId4" Type="http://schemas.openxmlformats.org/officeDocument/2006/relationships/hyperlink" Target="https://www.nacacnet.org/globalassets/documents/knowledge-center/financing-college/nacac_2015_-_tips_for_counselors_09-29-1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Unusual_Student_Circumstances" TargetMode="External"/><Relationship Id="rId2" Type="http://schemas.openxmlformats.org/officeDocument/2006/relationships/hyperlink" Target="https://www.nasfaa.org/College_Affordability_and_Transparen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onsumerfinance.gov/paying-for-colle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formyourfuture.org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NACACFinAidP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 TIPS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76000"/>
            </a:pPr>
            <a:r>
              <a:rPr lang="en-US" dirty="0"/>
              <a:t>Answer questions accurately</a:t>
            </a:r>
          </a:p>
          <a:p>
            <a:pPr>
              <a:buSzPct val="76000"/>
            </a:pPr>
            <a:r>
              <a:rPr lang="en-US" dirty="0"/>
              <a:t>Remember that this is just an estimate and the actual cost may end up being higher or lower than the estimate provided by the net price calculator</a:t>
            </a:r>
          </a:p>
        </p:txBody>
      </p:sp>
    </p:spTree>
    <p:extLst>
      <p:ext uri="{BB962C8B-B14F-4D97-AF65-F5344CB8AC3E}">
        <p14:creationId xmlns:p14="http://schemas.microsoft.com/office/powerpoint/2010/main" val="10398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Financial Aid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928100" cy="3556000"/>
          </a:xfrm>
        </p:spPr>
        <p:txBody>
          <a:bodyPr/>
          <a:lstStyle/>
          <a:p>
            <a:pPr>
              <a:buSzPct val="76000"/>
            </a:pPr>
            <a:r>
              <a:rPr lang="en-US" dirty="0"/>
              <a:t>FAFSA </a:t>
            </a:r>
            <a:r>
              <a:rPr lang="en-US" b="0" dirty="0"/>
              <a:t>(Free Application for </a:t>
            </a:r>
            <a:br>
              <a:rPr lang="en-US" b="0" dirty="0"/>
            </a:br>
            <a:r>
              <a:rPr lang="en-US" b="0" dirty="0"/>
              <a:t>Federal Student Aid) – </a:t>
            </a:r>
            <a:r>
              <a:rPr lang="en-US" b="0" dirty="0" err="1"/>
              <a:t>www.fafsa.ed.gov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CSS Profile </a:t>
            </a:r>
            <a:r>
              <a:rPr lang="en-US" b="0" dirty="0"/>
              <a:t>–  </a:t>
            </a:r>
            <a:r>
              <a:rPr lang="en-US" b="0" dirty="0" err="1"/>
              <a:t>profileonline.collegeboard.com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Institutional aid applications</a:t>
            </a:r>
          </a:p>
          <a:p>
            <a:pPr indent="0">
              <a:buSzPct val="76000"/>
              <a:buNone/>
            </a:pPr>
            <a:r>
              <a:rPr lang="en-US" b="0" dirty="0"/>
              <a:t>Be sure to check each individual school’s website to find out what forms are required and when they must be filed.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File Your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/>
              <a:t>Each year, the federal government awards roughly $150 billion to college students through need-based grants, loans, and work-study funds.</a:t>
            </a:r>
          </a:p>
          <a:p>
            <a:pPr marL="0" indent="0">
              <a:buSzPct val="76000"/>
              <a:buNone/>
            </a:pPr>
            <a:r>
              <a:rPr lang="en-US" dirty="0"/>
              <a:t>Filing the FAFSA ensures you are in the running.</a:t>
            </a:r>
          </a:p>
          <a:p>
            <a:pPr>
              <a:buSzPct val="76000"/>
            </a:pPr>
            <a:r>
              <a:rPr lang="en-US" dirty="0"/>
              <a:t>It is required. </a:t>
            </a:r>
          </a:p>
          <a:p>
            <a:pPr>
              <a:buSzPct val="76000"/>
            </a:pPr>
            <a:r>
              <a:rPr lang="en-US" dirty="0"/>
              <a:t>Watch deadlines. </a:t>
            </a:r>
          </a:p>
          <a:p>
            <a:pPr>
              <a:buSzPct val="76000"/>
            </a:pPr>
            <a:r>
              <a:rPr lang="en-US" dirty="0"/>
              <a:t>Be organized.</a:t>
            </a:r>
          </a:p>
        </p:txBody>
      </p:sp>
    </p:spTree>
    <p:extLst>
      <p:ext uri="{BB962C8B-B14F-4D97-AF65-F5344CB8AC3E}">
        <p14:creationId xmlns:p14="http://schemas.microsoft.com/office/powerpoint/2010/main" val="316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5121" y="3429000"/>
            <a:ext cx="3921433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FAFSA can be completed.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school.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26765" y="5968181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5382"/>
                </a:solidFill>
              </a:rPr>
              <a:t>studentaid.ed.gov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sa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fafsa.ed.gov</a:t>
            </a:r>
            <a:endParaRPr lang="en-US" dirty="0">
              <a:solidFill>
                <a:srgbClr val="01538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"/>
          <a:stretch/>
        </p:blipFill>
        <p:spPr>
          <a:xfrm>
            <a:off x="6096000" y="2255678"/>
            <a:ext cx="5334000" cy="3565545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25910" y="2203245"/>
            <a:ext cx="48571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tool created by the College Board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6765" y="5801031"/>
            <a:ext cx="734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https://</a:t>
            </a:r>
            <a:r>
              <a:rPr lang="en-US" sz="1400" dirty="0" err="1">
                <a:solidFill>
                  <a:srgbClr val="015382"/>
                </a:solidFill>
              </a:rPr>
              <a:t>student.collegeboard.org</a:t>
            </a:r>
            <a:r>
              <a:rPr lang="en-US" sz="1400" dirty="0">
                <a:solidFill>
                  <a:srgbClr val="015382"/>
                </a:solidFill>
              </a:rPr>
              <a:t>/</a:t>
            </a:r>
            <a:r>
              <a:rPr lang="en-US" sz="1400" dirty="0" err="1">
                <a:solidFill>
                  <a:srgbClr val="015382"/>
                </a:solidFill>
              </a:rPr>
              <a:t>css</a:t>
            </a:r>
            <a:r>
              <a:rPr lang="en-US" sz="1400" dirty="0">
                <a:solidFill>
                  <a:srgbClr val="015382"/>
                </a:solidFill>
              </a:rPr>
              <a:t>-financial-aid-profile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55186"/>
            <a:ext cx="5334000" cy="3061493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2088899"/>
            <a:ext cx="289068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6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" y="2750018"/>
            <a:ext cx="5269808" cy="4107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91625" y="2311400"/>
            <a:ext cx="6713794" cy="3556000"/>
          </a:xfrm>
        </p:spPr>
        <p:txBody>
          <a:bodyPr/>
          <a:lstStyle/>
          <a:p>
            <a:r>
              <a:rPr lang="en-US" b="0" dirty="0"/>
              <a:t>Available on </a:t>
            </a:r>
            <a:r>
              <a:rPr lang="en-US" dirty="0"/>
              <a:t>October 1st</a:t>
            </a:r>
          </a:p>
          <a:p>
            <a:r>
              <a:rPr lang="en-US" b="0" dirty="0"/>
              <a:t>Use your </a:t>
            </a:r>
            <a:r>
              <a:rPr lang="en-US" dirty="0"/>
              <a:t>College Board Account </a:t>
            </a:r>
            <a:r>
              <a:rPr lang="en-US" b="0" dirty="0"/>
              <a:t>to complete the </a:t>
            </a:r>
            <a:r>
              <a:rPr lang="en-US" dirty="0"/>
              <a:t>Financial Aid PROFILE</a:t>
            </a:r>
          </a:p>
          <a:p>
            <a:r>
              <a:rPr lang="en-US" b="0" dirty="0"/>
              <a:t>May be </a:t>
            </a:r>
            <a:r>
              <a:rPr lang="en-US" dirty="0"/>
              <a:t>required</a:t>
            </a:r>
            <a:r>
              <a:rPr lang="en-US" b="0" dirty="0"/>
              <a:t> by some colleges and universities </a:t>
            </a:r>
          </a:p>
          <a:p>
            <a:r>
              <a:rPr lang="en-US" b="0" dirty="0"/>
              <a:t>CSS / Financial Aid PROFILE is in </a:t>
            </a:r>
            <a:r>
              <a:rPr lang="en-US" dirty="0"/>
              <a:t>addition</a:t>
            </a:r>
            <a:r>
              <a:rPr lang="en-US" b="0" dirty="0"/>
              <a:t> to the FAFSA.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5794" y="2209800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Other scholarships from colleges, universities, and private 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>
                <a:solidFill>
                  <a:srgbClr val="E92203"/>
                </a:solidFill>
              </a:rPr>
              <a:t>Never pay 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6" y="2228868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Steps to Minimize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97677" y="2689641"/>
            <a:ext cx="53143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majority of students use loans to help finance their college education.</a:t>
            </a:r>
          </a:p>
          <a:p>
            <a:pPr marL="0" indent="0">
              <a:buNone/>
            </a:pPr>
            <a:r>
              <a:rPr lang="en-US" dirty="0"/>
              <a:t>Don’t borrow any more than you absolutely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7" y="2470971"/>
            <a:ext cx="5554405" cy="4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3241372"/>
            <a:chOff x="1469136" y="2514600"/>
            <a:chExt cx="2743200" cy="3241372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much does college cost, and what is included in the total cost?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</a:t>
              </a:r>
              <a:r>
                <a:rPr lang="en-US" sz="2400" b="1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and work-study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/>
              <a:t>Billable 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Assessing Student Need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27826" y="2158180"/>
            <a:ext cx="8359964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 </a:t>
            </a:r>
            <a:r>
              <a:rPr lang="en-US" dirty="0"/>
              <a:t>student’s financial need </a:t>
            </a:r>
            <a:r>
              <a:rPr lang="en-US" b="0" dirty="0"/>
              <a:t>is calculated as the difference between the cost of attending the school, the </a:t>
            </a:r>
            <a:r>
              <a:rPr lang="en-US" dirty="0"/>
              <a:t>Cost of Attendance (COA) </a:t>
            </a:r>
            <a:r>
              <a:rPr lang="en-US" b="0" dirty="0"/>
              <a:t>minus any expected financial assistance (EFA), such as gifts or outside scholarships,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and the amount the student and their </a:t>
            </a:r>
            <a:br>
              <a:rPr lang="en-US" b="0" dirty="0"/>
            </a:br>
            <a:r>
              <a:rPr lang="en-US" b="0" dirty="0"/>
              <a:t>family is expected to pay, the </a:t>
            </a:r>
            <a:br>
              <a:rPr lang="en-US" b="0" dirty="0"/>
            </a:br>
            <a:r>
              <a:rPr lang="en-US" dirty="0"/>
              <a:t>Expected Family Contribution (EFC)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2761" y="5783048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COA – EFC = Student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  <a:br>
              <a:rPr lang="en-US" dirty="0"/>
            </a:br>
            <a:r>
              <a:rPr lang="en-US" dirty="0"/>
              <a:t>is influenced by these factors: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dirty="0"/>
              <a:t>The amount the student’s parents will be </a:t>
            </a:r>
            <a:br>
              <a:rPr lang="en-US" dirty="0"/>
            </a:br>
            <a:r>
              <a:rPr lang="en-US" dirty="0"/>
              <a:t>asked to pay from income and assets</a:t>
            </a:r>
          </a:p>
          <a:p>
            <a:r>
              <a:rPr lang="en-US" dirty="0"/>
              <a:t>The amount the student can contribute from earnings and savings</a:t>
            </a:r>
          </a:p>
          <a:p>
            <a:r>
              <a:rPr lang="en-US" dirty="0"/>
              <a:t>Family size, age of oldest parent, number of children currently attending college</a:t>
            </a:r>
          </a:p>
          <a:p>
            <a:r>
              <a:rPr lang="en-US" dirty="0"/>
              <a:t>Special circumstances: Health related expenses, loss of property or death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8973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3595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(FSEOG)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793205" cy="4190999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Athletic,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National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State, Local, or Civic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Work-study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need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Student is provided an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15 hours per week and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paid directly to student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Generally above minimum wage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49905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Unsubsidized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Perkins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PLUS (Parent Loan for Undergraduate Students)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Private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967"/>
      </p:ext>
    </p:extLst>
  </p:cSld>
  <p:clrMapOvr>
    <a:masterClrMapping/>
  </p:clrMapOvr>
  <p:transition spd="slow" advClick="0" advTm="5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Trusted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17880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Hundreds of websites purport to offer families advice about financial aid. Not all of them are truly helpful. Not all are accurate.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NACAC has curated a list of trusted, up-to-date sources to help families navigate the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38861" y="2022642"/>
            <a:ext cx="7182853" cy="4426284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Aid Toolkit </a:t>
            </a:r>
            <a:endParaRPr lang="en-US" dirty="0"/>
          </a:p>
          <a:p>
            <a:r>
              <a:rPr lang="en-US" dirty="0">
                <a:hlinkClick r:id="rId3"/>
              </a:rPr>
              <a:t>2017 – 18 Counselors &amp;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Mentors Handbook</a:t>
            </a:r>
            <a:endParaRPr lang="en-US" dirty="0"/>
          </a:p>
          <a:p>
            <a:r>
              <a:rPr lang="en-US" dirty="0">
                <a:hlinkClick r:id="rId4"/>
              </a:rPr>
              <a:t>The National Training for 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Counselors &amp; Mentors</a:t>
            </a:r>
            <a:endParaRPr lang="en-US" dirty="0"/>
          </a:p>
          <a:p>
            <a:r>
              <a:rPr lang="en-US" dirty="0">
                <a:hlinkClick r:id="rId5"/>
              </a:rPr>
              <a:t>Helping Students Navigate 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the Path to College</a:t>
            </a:r>
            <a:endParaRPr lang="en-US" dirty="0"/>
          </a:p>
          <a:p>
            <a:r>
              <a:rPr lang="en-US" dirty="0">
                <a:hlinkClick r:id="rId6"/>
              </a:rPr>
              <a:t>Federal Student Aid (FSA)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7" y="2310064"/>
            <a:ext cx="32004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3358"/>
            <a:ext cx="12192000" cy="927100"/>
          </a:xfrm>
        </p:spPr>
        <p:txBody>
          <a:bodyPr/>
          <a:lstStyle/>
          <a:p>
            <a:r>
              <a:rPr lang="en-US" dirty="0"/>
              <a:t>The Institute for College </a:t>
            </a:r>
            <a:br>
              <a:rPr lang="en-US" dirty="0"/>
            </a:br>
            <a:r>
              <a:rPr lang="en-US" dirty="0"/>
              <a:t>Access &amp;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4527" y="2756568"/>
            <a:ext cx="696227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Income-Based Repayment </a:t>
            </a:r>
            <a:endParaRPr lang="en-US" dirty="0"/>
          </a:p>
          <a:p>
            <a:r>
              <a:rPr lang="en-US" dirty="0">
                <a:hlinkClick r:id="rId3"/>
              </a:rPr>
              <a:t>College </a:t>
            </a:r>
            <a:r>
              <a:rPr lang="en-US" dirty="0" err="1">
                <a:hlinkClick r:id="rId3"/>
              </a:rPr>
              <a:t>InSight</a:t>
            </a:r>
            <a:endParaRPr lang="en-US" dirty="0"/>
          </a:p>
          <a:p>
            <a:r>
              <a:rPr lang="en-US" dirty="0" err="1">
                <a:hlinkClick r:id="rId4"/>
              </a:rPr>
              <a:t>uAspire</a:t>
            </a:r>
            <a:r>
              <a:rPr lang="en-US" dirty="0">
                <a:hlinkClick r:id="rId4"/>
              </a:rPr>
              <a:t> Handout</a:t>
            </a:r>
            <a:r>
              <a:rPr lang="en-US" dirty="0"/>
              <a:t>  &amp; </a:t>
            </a:r>
            <a:r>
              <a:rPr lang="en-US" dirty="0">
                <a:hlinkClick r:id="rId5"/>
              </a:rPr>
              <a:t>Presentation</a:t>
            </a:r>
            <a:endParaRPr lang="en-US" dirty="0"/>
          </a:p>
          <a:p>
            <a:r>
              <a:rPr lang="en-US" dirty="0">
                <a:hlinkClick r:id="rId6"/>
              </a:rPr>
              <a:t>Project on Student Debt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4" y="3257884"/>
            <a:ext cx="4339391" cy="1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1326"/>
            <a:ext cx="12192000" cy="927100"/>
          </a:xfrm>
        </p:spPr>
        <p:txBody>
          <a:bodyPr/>
          <a:lstStyle/>
          <a:p>
            <a:r>
              <a:rPr lang="en-US" dirty="0"/>
              <a:t>National Association of Student </a:t>
            </a:r>
            <a:br>
              <a:rPr lang="en-US" dirty="0"/>
            </a:br>
            <a:r>
              <a:rPr lang="en-US" dirty="0"/>
              <a:t>Financial Aid Administrators (NASFAA)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0515" y="2732505"/>
            <a:ext cx="643288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College Affordability &amp; Transparency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 for Counselors</a:t>
            </a:r>
            <a:endParaRPr lang="en-US" dirty="0"/>
          </a:p>
          <a:p>
            <a:r>
              <a:rPr lang="en-US" dirty="0">
                <a:hlinkClick r:id="rId3"/>
              </a:rPr>
              <a:t>Student Aid Tips for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Unique Populations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34" y="3319644"/>
            <a:ext cx="3389376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3614821"/>
            <a:ext cx="5602705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Paying for College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2841" y="2751362"/>
            <a:ext cx="3549317" cy="2626754"/>
            <a:chOff x="433136" y="4445311"/>
            <a:chExt cx="2528491" cy="1871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36" y="5303564"/>
              <a:ext cx="2528491" cy="1013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13" y="4445311"/>
              <a:ext cx="2189234" cy="10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College Access Network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2864853"/>
            <a:ext cx="5602705" cy="35560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Form Your Future Campaign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2" y="2779295"/>
            <a:ext cx="3770866" cy="20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 charset="0"/>
                <a:cs typeface="Arial" panose="020B0604020202020204" pitchFamily="34" charset="0"/>
              </a:rPr>
              <a:t>Planning how to finance a degree has become a more prominent part of the college application process. By becoming aware of the costs associated with college, your family is better positioned to incorporate educational costs into your savings plan.</a:t>
            </a:r>
            <a:r>
              <a:rPr lang="en-US" i="1" dirty="0">
                <a:ea typeface="ヒラギノ角ゴ Pro W3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taking the time to download and share this presentation. </a:t>
            </a:r>
          </a:p>
          <a:p>
            <a:pPr marL="0" indent="0">
              <a:buNone/>
            </a:pPr>
            <a:r>
              <a:rPr lang="en-US" dirty="0"/>
              <a:t>Your feedback is very important to us. </a:t>
            </a:r>
          </a:p>
          <a:p>
            <a:pPr marL="0" indent="0">
              <a:buNone/>
            </a:pPr>
            <a:r>
              <a:rPr lang="en-US" dirty="0"/>
              <a:t>Please take a few minutes to </a:t>
            </a:r>
            <a:r>
              <a:rPr lang="en-US" dirty="0">
                <a:hlinkClick r:id="rId2"/>
              </a:rPr>
              <a:t>complete our survey</a:t>
            </a:r>
            <a:r>
              <a:rPr lang="en-US" dirty="0"/>
              <a:t>. Your responses will help us improve this PowerPoint presentation.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911" y="2377212"/>
            <a:ext cx="340668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93" algn="ctr">
              <a:lnSpc>
                <a:spcPct val="90000"/>
              </a:lnSpc>
            </a:pPr>
            <a:r>
              <a:rPr lang="en-US" sz="2400" b="1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More than half of all students attending college in the United States receive some form of financial assistance.</a:t>
            </a:r>
          </a:p>
          <a:p>
            <a:pPr algn="ctr"/>
            <a:endParaRPr lang="en-US" sz="2400" b="1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457" y="676182"/>
            <a:ext cx="86950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15382"/>
                </a:solidFill>
              </a:rPr>
              <a:t>NET PRICE CALCULATORS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703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Available on a college’s website, net price calculators can help prospective students get a better handle on what they will be expected to pay.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Students enter information about their family’s financial situation to learn what similar students paid to attend the institution in the previous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4400" y="266700"/>
            <a:ext cx="7823200" cy="927100"/>
          </a:xfrm>
        </p:spPr>
        <p:txBody>
          <a:bodyPr/>
          <a:lstStyle/>
          <a:p>
            <a:r>
              <a:rPr lang="en-US" sz="4400"/>
              <a:t>WHY ARE NET PRICE CALCULATORS IMPORTANT?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508000">
              <a:buNone/>
            </a:pPr>
            <a:r>
              <a:rPr lang="en-US" b="0" dirty="0">
                <a:cs typeface="Arial" panose="020B0604020202020204" pitchFamily="34" charset="0"/>
              </a:rPr>
              <a:t>Knowing your net price: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Gives you the best idea of what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you’ll pay for a particular college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Makes comparing colleges easier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Widens your choice of colleges</a:t>
            </a:r>
          </a:p>
        </p:txBody>
      </p:sp>
    </p:spTree>
    <p:extLst>
      <p:ext uri="{BB962C8B-B14F-4D97-AF65-F5344CB8AC3E}">
        <p14:creationId xmlns:p14="http://schemas.microsoft.com/office/powerpoint/2010/main" val="419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748</Words>
  <Application>Microsoft Office PowerPoint</Application>
  <PresentationFormat>Widescreen</PresentationFormat>
  <Paragraphs>122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HiraMinProN-W3</vt:lpstr>
      <vt:lpstr>ヒラギノ角ゴ Pro W3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Catino, Elysse</cp:lastModifiedBy>
  <cp:revision>48</cp:revision>
  <dcterms:created xsi:type="dcterms:W3CDTF">2017-06-15T17:05:11Z</dcterms:created>
  <dcterms:modified xsi:type="dcterms:W3CDTF">2017-09-28T17:33:02Z</dcterms:modified>
</cp:coreProperties>
</file>